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presentation.xml" ContentType="application/vnd.openxmlformats-officedocument.presentationml.presentation.main+xml"/>
  <Override PartName="/ppt/slides/_rels/slide13.xml.rels" ContentType="application/vnd.openxmlformats-package.relationships+xml"/>
  <Override PartName="/ppt/slides/_rels/slide5.xml.rels" ContentType="application/vnd.openxmlformats-package.relationships+xml"/>
  <Override PartName="/ppt/slides/_rels/slide27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8.xml.rels" ContentType="application/vnd.openxmlformats-package.relationships+xml"/>
  <Override PartName="/ppt/slides/_rels/slide10.xml.rels" ContentType="application/vnd.openxmlformats-package.relationships+xml"/>
  <Override PartName="/ppt/slides/_rels/slide17.xml.rels" ContentType="application/vnd.openxmlformats-package.relationships+xml"/>
  <Override PartName="/ppt/slides/_rels/slide2.xml.rels" ContentType="application/vnd.openxmlformats-package.relationships+xml"/>
  <Override PartName="/ppt/slides/_rels/slide24.xml.rels" ContentType="application/vnd.openxmlformats-package.relationships+xml"/>
  <Override PartName="/ppt/slides/_rels/slide16.xml.rels" ContentType="application/vnd.openxmlformats-package.relationships+xml"/>
  <Override PartName="/ppt/slides/_rels/slide8.xml.rels" ContentType="application/vnd.openxmlformats-package.relationships+xml"/>
  <Override PartName="/ppt/slides/_rels/slide15.xml.rels" ContentType="application/vnd.openxmlformats-package.relationships+xml"/>
  <Override PartName="/ppt/slides/_rels/slide1.xml.rels" ContentType="application/vnd.openxmlformats-package.relationships+xml"/>
  <Override PartName="/ppt/slides/_rels/slide23.xml.rels" ContentType="application/vnd.openxmlformats-package.relationships+xml"/>
  <Override PartName="/ppt/slides/_rels/slide7.xml.rels" ContentType="application/vnd.openxmlformats-package.relationships+xml"/>
  <Override PartName="/ppt/slides/_rels/slide22.xml.rels" ContentType="application/vnd.openxmlformats-package.relationships+xml"/>
  <Override PartName="/ppt/slides/_rels/slide14.xml.rels" ContentType="application/vnd.openxmlformats-package.relationships+xml"/>
  <Override PartName="/ppt/slides/_rels/slide6.xml.rels" ContentType="application/vnd.openxmlformats-package.relationships+xml"/>
  <Override PartName="/ppt/slides/_rels/slide21.xml.rels" ContentType="application/vnd.openxmlformats-package.relationships+xml"/>
  <Override PartName="/ppt/slides/_rels/slide20.xml.rels" ContentType="application/vnd.openxmlformats-package.relationships+xml"/>
  <Override PartName="/ppt/slides/_rels/slide19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25.xml.rels" ContentType="application/vnd.openxmlformats-package.relationships+xml"/>
  <Override PartName="/ppt/slides/_rels/slide3.xml.rels" ContentType="application/vnd.openxmlformats-package.relationships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22.xml" ContentType="application/vnd.openxmlformats-officedocument.presentationml.slide+xml"/>
  <Override PartName="/ppt/slides/slide2.xml" ContentType="application/vnd.openxmlformats-officedocument.presentationml.slide+xml"/>
  <Override PartName="/ppt/slides/slide24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26.xml" ContentType="application/vnd.openxmlformats-officedocument.presentationml.slide+xml"/>
  <Override PartName="/ppt/slides/slide4.xml" ContentType="application/vnd.openxmlformats-officedocument.presentationml.slide+xml"/>
  <Override PartName="/ppt/slides/slide27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_rels/presentation.xml.rels" ContentType="application/vnd.openxmlformats-package.relationships+xml"/>
  <Override PartName="/ppt/media/image20.png" ContentType="image/png"/>
  <Override PartName="/ppt/media/image5.png" ContentType="image/png"/>
  <Override PartName="/ppt/media/image1.png" ContentType="image/png"/>
  <Override PartName="/ppt/media/image2.png" ContentType="image/png"/>
  <Override PartName="/ppt/media/image22.png" ContentType="image/png"/>
  <Override PartName="/ppt/media/image7.png" ContentType="image/png"/>
  <Override PartName="/ppt/media/image4.png" ContentType="image/png"/>
  <Override PartName="/ppt/media/image24.png" ContentType="image/png"/>
  <Override PartName="/ppt/media/image9.png" ContentType="image/png"/>
  <Override PartName="/ppt/media/image10.png" ContentType="image/png"/>
  <Override PartName="/ppt/media/image21.png" ContentType="image/png"/>
  <Override PartName="/ppt/media/image6.png" ContentType="image/png"/>
  <Override PartName="/ppt/media/image11.png" ContentType="image/png"/>
  <Override PartName="/ppt/media/image25.png" ContentType="image/png"/>
  <Override PartName="/ppt/media/image3.png" ContentType="image/png"/>
  <Override PartName="/ppt/media/image23.png" ContentType="image/png"/>
  <Override PartName="/ppt/media/image8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1620000" y="308556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77044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35852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709740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62000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35852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709740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1620000" y="216000"/>
            <a:ext cx="8100000" cy="4340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77044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0085760" cy="567000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Для правки текста заглавия щёлкните мышью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Для правки структуры щёлкните мышью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Второй уровень структуры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Третий уровень структуры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3" marL="1728000" indent="-216000">
              <a:spcAft>
                <a:spcPts val="422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Четвёртый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4" marL="2160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Пятый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5" marL="2592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Шестой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6" marL="3024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Седьмой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dt"/>
          </p:nvPr>
        </p:nvSpPr>
        <p:spPr>
          <a:xfrm>
            <a:off x="1584000" y="516492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ru-RU" sz="1400" spc="-1" strike="noStrike">
                <a:latin typeface="Arial"/>
              </a:rPr>
              <a:t>&lt;дата/время&gt;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ftr"/>
          </p:nvPr>
        </p:nvSpPr>
        <p:spPr>
          <a:xfrm>
            <a:off x="3987000" y="516492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ru-RU" sz="1400" spc="-1" strike="noStrike">
                <a:latin typeface="Arial"/>
              </a:rPr>
              <a:t>&lt;нижний колонтитул&gt;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sldNum"/>
          </p:nvPr>
        </p:nvSpPr>
        <p:spPr>
          <a:xfrm>
            <a:off x="7227000" y="516492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8748ADE1-BDAF-4E02-9103-C739CA590C37}" type="slidenum">
              <a:rPr b="0" lang="ru-RU" sz="1400" spc="-1" strike="noStrike">
                <a:latin typeface="Arial"/>
              </a:rPr>
              <a:t>&lt;номер&gt;</a:t>
            </a:fld>
            <a:endParaRPr b="0" lang="ru-RU" sz="14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hyperlink" Target="http://biopython.org/DIST/docs/tutorial/Tutorial.html" TargetMode="External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Занятие 5: Секвенирование и сборка геномов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3" name="TextShape 2"/>
          <p:cNvSpPr txBox="1"/>
          <p:nvPr/>
        </p:nvSpPr>
        <p:spPr>
          <a:xfrm>
            <a:off x="1620000" y="1368000"/>
            <a:ext cx="8100000" cy="3288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Постановка проблемы секвенирования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Краткий обзор существующих методов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Работа с сырыми данными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Shape 1"/>
          <p:cNvSpPr txBox="1"/>
          <p:nvPr/>
        </p:nvSpPr>
        <p:spPr>
          <a:xfrm>
            <a:off x="144000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Illumina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65" name="" descr=""/>
          <p:cNvPicPr/>
          <p:nvPr/>
        </p:nvPicPr>
        <p:blipFill>
          <a:blip r:embed="rId1"/>
          <a:stretch/>
        </p:blipFill>
        <p:spPr>
          <a:xfrm>
            <a:off x="5943960" y="1224000"/>
            <a:ext cx="4136040" cy="4446000"/>
          </a:xfrm>
          <a:prstGeom prst="rect">
            <a:avLst/>
          </a:prstGeom>
          <a:ln>
            <a:noFill/>
          </a:ln>
        </p:spPr>
      </p:pic>
      <p:pic>
        <p:nvPicPr>
          <p:cNvPr id="66" name="" descr=""/>
          <p:cNvPicPr/>
          <p:nvPr/>
        </p:nvPicPr>
        <p:blipFill>
          <a:blip r:embed="rId2"/>
          <a:stretch/>
        </p:blipFill>
        <p:spPr>
          <a:xfrm>
            <a:off x="-3600" y="1224000"/>
            <a:ext cx="5928120" cy="4446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Shape 1"/>
          <p:cNvSpPr txBox="1"/>
          <p:nvPr/>
        </p:nvSpPr>
        <p:spPr>
          <a:xfrm>
            <a:off x="144000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Ion Torrent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68" name="TextShape 2"/>
          <p:cNvSpPr txBox="1"/>
          <p:nvPr/>
        </p:nvSpPr>
        <p:spPr>
          <a:xfrm>
            <a:off x="1620000" y="1008000"/>
            <a:ext cx="8100000" cy="41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68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Основная идея — при присоединении нуклеотида происходит выделение протона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Фрагментирование ~200-600 нуклеотидов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Пришивание адаптеров на концы фрагментов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Иммобилизация фрагментов на твердой полупроводниковой подложке с праймером, комплементарным адаптеру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Количество циклов равное желаемой длине прочитанного фрагмента ~100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Подать ферменты + один нуклеотид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Замерить изменение pH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Промыть остатки чего либо, кроме фрагментов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Минусы — те же, что у пиросеквенирования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Shape 1"/>
          <p:cNvSpPr txBox="1"/>
          <p:nvPr/>
        </p:nvSpPr>
        <p:spPr>
          <a:xfrm>
            <a:off x="144000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Ion Torrent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70" name="" descr=""/>
          <p:cNvPicPr/>
          <p:nvPr/>
        </p:nvPicPr>
        <p:blipFill>
          <a:blip r:embed="rId1"/>
          <a:srcRect l="9577" t="0" r="10944" b="0"/>
          <a:stretch/>
        </p:blipFill>
        <p:spPr>
          <a:xfrm>
            <a:off x="1584000" y="936000"/>
            <a:ext cx="3455640" cy="390204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2"/>
          <a:stretch/>
        </p:blipFill>
        <p:spPr>
          <a:xfrm>
            <a:off x="5203440" y="952920"/>
            <a:ext cx="4876560" cy="3828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Shape 1"/>
          <p:cNvSpPr txBox="1"/>
          <p:nvPr/>
        </p:nvSpPr>
        <p:spPr>
          <a:xfrm>
            <a:off x="144000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PacBio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3" name="TextShape 2"/>
          <p:cNvSpPr txBox="1"/>
          <p:nvPr/>
        </p:nvSpPr>
        <p:spPr>
          <a:xfrm>
            <a:off x="1620000" y="1008000"/>
            <a:ext cx="8100000" cy="41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55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Основная идея — при присоединении нуклеотида его флуорофор излучает дольше, чем свободно диффундирующие остальные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Минусы — высокий процент ошибок ~10%, самый дорогой прибор ~600000$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74" name="" descr=""/>
          <p:cNvPicPr/>
          <p:nvPr/>
        </p:nvPicPr>
        <p:blipFill>
          <a:blip r:embed="rId1"/>
          <a:srcRect l="0" t="0" r="0" b="11083"/>
          <a:stretch/>
        </p:blipFill>
        <p:spPr>
          <a:xfrm>
            <a:off x="1944000" y="1554480"/>
            <a:ext cx="6376680" cy="3269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Shape 1"/>
          <p:cNvSpPr txBox="1"/>
          <p:nvPr/>
        </p:nvSpPr>
        <p:spPr>
          <a:xfrm>
            <a:off x="144000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Oxford Nanopore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6" name="TextShape 2"/>
          <p:cNvSpPr txBox="1"/>
          <p:nvPr/>
        </p:nvSpPr>
        <p:spPr>
          <a:xfrm>
            <a:off x="1620000" y="1008000"/>
            <a:ext cx="8100000" cy="41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75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Основная идея — при прохождении нуклеотида через нанопору, ток, подаваемый на пластину с порами меняется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Минусы — высокий процент ошибок ~5-10%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77" name="" descr=""/>
          <p:cNvPicPr/>
          <p:nvPr/>
        </p:nvPicPr>
        <p:blipFill>
          <a:blip r:embed="rId1"/>
          <a:stretch/>
        </p:blipFill>
        <p:spPr>
          <a:xfrm>
            <a:off x="1986480" y="1584000"/>
            <a:ext cx="3413520" cy="3240000"/>
          </a:xfrm>
          <a:prstGeom prst="rect">
            <a:avLst/>
          </a:prstGeom>
          <a:ln>
            <a:noFill/>
          </a:ln>
        </p:spPr>
      </p:pic>
      <p:pic>
        <p:nvPicPr>
          <p:cNvPr id="78" name="" descr=""/>
          <p:cNvPicPr/>
          <p:nvPr/>
        </p:nvPicPr>
        <p:blipFill>
          <a:blip r:embed="rId2"/>
          <a:stretch/>
        </p:blipFill>
        <p:spPr>
          <a:xfrm>
            <a:off x="5447160" y="1594800"/>
            <a:ext cx="4632840" cy="3085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Shape 1"/>
          <p:cNvSpPr txBox="1"/>
          <p:nvPr/>
        </p:nvSpPr>
        <p:spPr>
          <a:xfrm>
            <a:off x="1440000" y="49680"/>
            <a:ext cx="4011840" cy="13903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подготовка библиотеки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80" name="TextShape 2"/>
          <p:cNvSpPr txBox="1"/>
          <p:nvPr/>
        </p:nvSpPr>
        <p:spPr>
          <a:xfrm>
            <a:off x="1620000" y="1440000"/>
            <a:ext cx="3831840" cy="367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Разница в типе НК, технологии секвенирования, но всегда есть адаптеры — технические последовательности.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 идеале надо использовать UMI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81" name="" descr=""/>
          <p:cNvPicPr/>
          <p:nvPr/>
        </p:nvPicPr>
        <p:blipFill>
          <a:blip r:embed="rId1"/>
          <a:stretch/>
        </p:blipFill>
        <p:spPr>
          <a:xfrm>
            <a:off x="5451840" y="-1440"/>
            <a:ext cx="4628160" cy="5669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75600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сырые данные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1620000" y="1656000"/>
            <a:ext cx="3060000" cy="3168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Форматы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Fasta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Fastq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84" name="" descr=""/>
          <p:cNvPicPr/>
          <p:nvPr/>
        </p:nvPicPr>
        <p:blipFill>
          <a:blip r:embed="rId1"/>
          <a:stretch/>
        </p:blipFill>
        <p:spPr>
          <a:xfrm>
            <a:off x="4680000" y="1802520"/>
            <a:ext cx="5400000" cy="1581480"/>
          </a:xfrm>
          <a:prstGeom prst="rect">
            <a:avLst/>
          </a:prstGeom>
          <a:ln>
            <a:noFill/>
          </a:ln>
        </p:spPr>
      </p:pic>
      <p:pic>
        <p:nvPicPr>
          <p:cNvPr id="85" name="" descr=""/>
          <p:cNvPicPr/>
          <p:nvPr/>
        </p:nvPicPr>
        <p:blipFill>
          <a:blip r:embed="rId2"/>
          <a:stretch/>
        </p:blipFill>
        <p:spPr>
          <a:xfrm>
            <a:off x="4680000" y="3456000"/>
            <a:ext cx="5400000" cy="1403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75600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сырые данные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1620000" y="1008000"/>
            <a:ext cx="8028000" cy="41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Итак, мы прочли геном вируса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Целиком, но с нехилым процентом ошибок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Маленькими кусками, зато точно, но ошибки все равно есть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У нас есть технические последовательности в ридах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Надо проверить различные ошибки секвенирования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FastQC — общая проверка качества запуска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1008000" y="40680"/>
            <a:ext cx="4104000" cy="927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сырые данные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1620000" y="1080000"/>
            <a:ext cx="2988000" cy="28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Оценка качества PhredScore33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PhredScore64 устарел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Q30 — вероятность ошибки 0,001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90" name="" descr=""/>
          <p:cNvPicPr/>
          <p:nvPr/>
        </p:nvPicPr>
        <p:blipFill>
          <a:blip r:embed="rId1"/>
          <a:stretch/>
        </p:blipFill>
        <p:spPr>
          <a:xfrm>
            <a:off x="4680000" y="0"/>
            <a:ext cx="5400000" cy="4049640"/>
          </a:xfrm>
          <a:prstGeom prst="rect">
            <a:avLst/>
          </a:prstGeom>
          <a:ln>
            <a:noFill/>
          </a:ln>
        </p:spPr>
      </p:pic>
      <p:sp>
        <p:nvSpPr>
          <p:cNvPr id="91" name="TextShape 3"/>
          <p:cNvSpPr txBox="1"/>
          <p:nvPr/>
        </p:nvSpPr>
        <p:spPr>
          <a:xfrm>
            <a:off x="1872000" y="4104000"/>
            <a:ext cx="7632000" cy="129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Q30 — порог хороших ридов, обычно выкидывают риды со средней оценкой &lt;25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1008000" y="40680"/>
            <a:ext cx="4104000" cy="927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сырые данные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3" name="TextShape 2"/>
          <p:cNvSpPr txBox="1"/>
          <p:nvPr/>
        </p:nvSpPr>
        <p:spPr>
          <a:xfrm>
            <a:off x="1620000" y="1080000"/>
            <a:ext cx="2988000" cy="28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Первый пик говорит о некотором количестве плохих ридов, это должно насторожить.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4" name="TextShape 3"/>
          <p:cNvSpPr txBox="1"/>
          <p:nvPr/>
        </p:nvSpPr>
        <p:spPr>
          <a:xfrm>
            <a:off x="1728000" y="4104000"/>
            <a:ext cx="7776000" cy="129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Возможно в определенной области ячейки сиквенс шел плохо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95" name="" descr=""/>
          <p:cNvPicPr/>
          <p:nvPr/>
        </p:nvPicPr>
        <p:blipFill>
          <a:blip r:embed="rId1"/>
          <a:stretch/>
        </p:blipFill>
        <p:spPr>
          <a:xfrm>
            <a:off x="4864320" y="72000"/>
            <a:ext cx="5184360" cy="3888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проблема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5" name="TextShape 2"/>
          <p:cNvSpPr txBox="1"/>
          <p:nvPr/>
        </p:nvSpPr>
        <p:spPr>
          <a:xfrm>
            <a:off x="1620000" y="1008000"/>
            <a:ext cx="3852000" cy="41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Предположим где-то возник новый штамм вируса с почти 100% мортальностью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Любой вирус прост по структуре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Все признаки вируса безусловно закладываются в его геном, организация которого крайне проста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46" name="" descr=""/>
          <p:cNvPicPr/>
          <p:nvPr/>
        </p:nvPicPr>
        <p:blipFill>
          <a:blip r:embed="rId1"/>
          <a:stretch/>
        </p:blipFill>
        <p:spPr>
          <a:xfrm>
            <a:off x="6675120" y="30960"/>
            <a:ext cx="3332880" cy="5009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1008000" y="40680"/>
            <a:ext cx="4104000" cy="927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сырые данные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1620000" y="1080000"/>
            <a:ext cx="3924000" cy="446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Область, где средняя оценка для данного основания ниже среднего по запуску красная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Говорит о локальных неоднородностях — пузыри, грязь — или перегрузе ячейки.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 идее все такие риды надо выкидывать.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98" name="" descr=""/>
          <p:cNvPicPr/>
          <p:nvPr/>
        </p:nvPicPr>
        <p:blipFill>
          <a:blip r:embed="rId1"/>
          <a:stretch/>
        </p:blipFill>
        <p:spPr>
          <a:xfrm>
            <a:off x="5760000" y="3174480"/>
            <a:ext cx="3600000" cy="2495520"/>
          </a:xfrm>
          <a:prstGeom prst="rect">
            <a:avLst/>
          </a:prstGeom>
          <a:ln>
            <a:noFill/>
          </a:ln>
        </p:spPr>
      </p:pic>
      <p:pic>
        <p:nvPicPr>
          <p:cNvPr id="99" name="" descr=""/>
          <p:cNvPicPr/>
          <p:nvPr/>
        </p:nvPicPr>
        <p:blipFill>
          <a:blip r:embed="rId2"/>
          <a:stretch/>
        </p:blipFill>
        <p:spPr>
          <a:xfrm>
            <a:off x="5671440" y="5760"/>
            <a:ext cx="4408560" cy="3306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1008000" y="40680"/>
            <a:ext cx="4104000" cy="927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сырые данные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01" name="TextShape 2"/>
          <p:cNvSpPr txBox="1"/>
          <p:nvPr/>
        </p:nvSpPr>
        <p:spPr>
          <a:xfrm>
            <a:off x="1620000" y="1080000"/>
            <a:ext cx="3636000" cy="446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 идее содержание нуклеотидов должно быть однородно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Сдвиги вначале — адаптеры или следствие специфики подготовки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Может быть по всей длине  - рРНК, таргетное секвенирование, то есть когда априори неоднородный состав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102" name="" descr=""/>
          <p:cNvPicPr/>
          <p:nvPr/>
        </p:nvPicPr>
        <p:blipFill>
          <a:blip r:embed="rId1"/>
          <a:stretch/>
        </p:blipFill>
        <p:spPr>
          <a:xfrm>
            <a:off x="6120000" y="0"/>
            <a:ext cx="3957120" cy="2967840"/>
          </a:xfrm>
          <a:prstGeom prst="rect">
            <a:avLst/>
          </a:prstGeom>
          <a:ln>
            <a:noFill/>
          </a:ln>
        </p:spPr>
      </p:pic>
      <p:pic>
        <p:nvPicPr>
          <p:cNvPr id="103" name="" descr=""/>
          <p:cNvPicPr/>
          <p:nvPr/>
        </p:nvPicPr>
        <p:blipFill>
          <a:blip r:embed="rId2"/>
          <a:stretch/>
        </p:blipFill>
        <p:spPr>
          <a:xfrm>
            <a:off x="5256000" y="2592000"/>
            <a:ext cx="4101120" cy="3075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1008000" y="40680"/>
            <a:ext cx="4104000" cy="927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сырые данные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05" name="TextShape 2"/>
          <p:cNvSpPr txBox="1"/>
          <p:nvPr/>
        </p:nvSpPr>
        <p:spPr>
          <a:xfrm>
            <a:off x="1620000" y="1080000"/>
            <a:ext cx="3276000" cy="446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7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Вторые пики или острые пики — контаминация, которая может быть проверена далее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Уровень дупликации — пики справа могут означать оверамплификацию или загрязнение мтДНК/РНК. Для RNA-seq иногда нормально.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106" name="" descr=""/>
          <p:cNvPicPr/>
          <p:nvPr/>
        </p:nvPicPr>
        <p:blipFill>
          <a:blip r:embed="rId1"/>
          <a:stretch/>
        </p:blipFill>
        <p:spPr>
          <a:xfrm>
            <a:off x="6120000" y="0"/>
            <a:ext cx="3960000" cy="2970000"/>
          </a:xfrm>
          <a:prstGeom prst="rect">
            <a:avLst/>
          </a:prstGeom>
          <a:ln>
            <a:noFill/>
          </a:ln>
        </p:spPr>
      </p:pic>
      <p:pic>
        <p:nvPicPr>
          <p:cNvPr id="107" name="" descr=""/>
          <p:cNvPicPr/>
          <p:nvPr/>
        </p:nvPicPr>
        <p:blipFill>
          <a:blip r:embed="rId2"/>
          <a:stretch/>
        </p:blipFill>
        <p:spPr>
          <a:xfrm>
            <a:off x="5719680" y="2939760"/>
            <a:ext cx="3640320" cy="2730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1008000" y="40680"/>
            <a:ext cx="4104000" cy="927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сырые данные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1620000" y="1080000"/>
            <a:ext cx="3276000" cy="446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Список сверхпредставленных последовательностей — контаминации, адаптеры и т. д. Затем удаляются.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K-меры (7-меры) — пики сигнализируют об адаптерах или артефактах подготовки библиотеки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110" name="" descr=""/>
          <p:cNvPicPr/>
          <p:nvPr/>
        </p:nvPicPr>
        <p:blipFill>
          <a:blip r:embed="rId1"/>
          <a:stretch/>
        </p:blipFill>
        <p:spPr>
          <a:xfrm>
            <a:off x="5184000" y="1440000"/>
            <a:ext cx="4888440" cy="3666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1512000" y="0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фильтрация и тримминг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2" name="TextShape 2"/>
          <p:cNvSpPr txBox="1"/>
          <p:nvPr/>
        </p:nvSpPr>
        <p:spPr>
          <a:xfrm>
            <a:off x="1620000" y="1080000"/>
            <a:ext cx="7740000" cy="446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Flexbar или Trimmomatic — последнее живее, проще и лучше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Убираем адаптеры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Обрезаем низкокачественные концы — обычно к конце рида качество хуже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Удаляем со средним качеством ниже 25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Удаляем мелкие риды - &lt; 20-30 обычно.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216000" indent="-216000">
              <a:spcAft>
                <a:spcPts val="106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Для Oxford и PacBio пороги качества ниже, обычно удаляют короткие риды &lt; 1000 и адаптеры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1512000" y="0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фильтрация и тримминг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4" name="TextShape 2"/>
          <p:cNvSpPr txBox="1"/>
          <p:nvPr/>
        </p:nvSpPr>
        <p:spPr>
          <a:xfrm>
            <a:off x="1620000" y="1080000"/>
            <a:ext cx="7740000" cy="446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Проверка контаминаций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Выравнивание по возможным источникам контаминаций — например bowtie2 с ключем вывода только тех, что не выравнились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Если вид отсеквенирован ранее, то все также, но брать геном вида и оставлять выравненные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Kraken — более общее решение — проверить по своей базе быстро, но затем надо глянуть результаты, составить список ридов, которые произошли от контаминантов и удалить их любым парсером.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DeconSeq — все сделает сам, но базу надо сделать самому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Shape 1"/>
          <p:cNvSpPr txBox="1"/>
          <p:nvPr/>
        </p:nvSpPr>
        <p:spPr>
          <a:xfrm>
            <a:off x="75600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коррекция ошибок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6" name="TextShape 2"/>
          <p:cNvSpPr txBox="1"/>
          <p:nvPr/>
        </p:nvSpPr>
        <p:spPr>
          <a:xfrm>
            <a:off x="1620000" y="1008000"/>
            <a:ext cx="8028000" cy="41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Способы коррекции коротких ридов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Кластеризация по схожести, затем выравнивание внутри кластера — alignment based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Нарезать все на крайне мелкие куски ~21 нуклеотид, считаем одинаковые, исправляем те, что встречаются редко так, чтобы они встречались часто — k-mer spectrum based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Делаем суффиксное дерево из ридов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Способы коррекции длинных ридов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Выравнивание только длинных и коррекция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Делаем из коротких ридов граф де Брюйна, выравниваем на него длинные риды и корректируем их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75600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Biopython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8" name="TextShape 2"/>
          <p:cNvSpPr txBox="1"/>
          <p:nvPr/>
        </p:nvSpPr>
        <p:spPr>
          <a:xfrm>
            <a:off x="1620000" y="1008000"/>
            <a:ext cx="6084000" cy="41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2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Установка - C:\Python36\Scripts\pip install biopython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Мануал -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  <a:hlinkClick r:id="rId1"/>
              </a:rPr>
              <a:t>http://biopython.org/DIST/docs/tutorial/Tutorial.html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Умеет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работать с файлами разного формата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Вытаскивать объекты из баз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Всякие выравнивания и операции с результатами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Филогенетика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Поиск мотивов и не только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119" name="" descr=""/>
          <p:cNvPicPr/>
          <p:nvPr/>
        </p:nvPicPr>
        <p:blipFill>
          <a:blip r:embed="rId2"/>
          <a:stretch/>
        </p:blipFill>
        <p:spPr>
          <a:xfrm>
            <a:off x="7704000" y="720"/>
            <a:ext cx="2374920" cy="1583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Shape 1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проблема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8" name="TextShape 2"/>
          <p:cNvSpPr txBox="1"/>
          <p:nvPr/>
        </p:nvSpPr>
        <p:spPr>
          <a:xfrm>
            <a:off x="1620000" y="1008000"/>
            <a:ext cx="3852000" cy="41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 сути в геноме вируса имеются только гены белков, необходимых для копирования вируса, иногда еще регуляторные элементы.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То есть чтобы понять как защититься от вируса, нужно всего лишь знать его геном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49" name="" descr=""/>
          <p:cNvPicPr/>
          <p:nvPr/>
        </p:nvPicPr>
        <p:blipFill>
          <a:blip r:embed="rId1"/>
          <a:stretch/>
        </p:blipFill>
        <p:spPr>
          <a:xfrm>
            <a:off x="6675120" y="30960"/>
            <a:ext cx="3332880" cy="5009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проблема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1" name="TextShape 2"/>
          <p:cNvSpPr txBox="1"/>
          <p:nvPr/>
        </p:nvSpPr>
        <p:spPr>
          <a:xfrm>
            <a:off x="1620000" y="1008000"/>
            <a:ext cx="3852000" cy="41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Геномы вирусов по длине варьируются от 2 кб до 1.2 мб.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РНК-вирусы обычно короче, так как мутабильность. Потому более опасны.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Референс генома SARS-CoV-2 имеет длину 29903 нуклеотида.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52" name="" descr=""/>
          <p:cNvPicPr/>
          <p:nvPr/>
        </p:nvPicPr>
        <p:blipFill>
          <a:blip r:embed="rId1"/>
          <a:stretch/>
        </p:blipFill>
        <p:spPr>
          <a:xfrm>
            <a:off x="7488000" y="0"/>
            <a:ext cx="2551680" cy="5189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Shape 1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проблема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4" name="TextShape 2"/>
          <p:cNvSpPr txBox="1"/>
          <p:nvPr/>
        </p:nvSpPr>
        <p:spPr>
          <a:xfrm>
            <a:off x="1620000" y="1008000"/>
            <a:ext cx="8100000" cy="41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Хотим прочесть геном SARS-CoV-2, что делать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Использовать метод Сенгера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Придется делать ДНК-копию РНК-генома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3" marL="1728000" indent="-216000">
              <a:spcAft>
                <a:spcPts val="422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Сложно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3" marL="1728000" indent="-216000">
              <a:spcAft>
                <a:spcPts val="422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Долго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3" marL="1728000" indent="-216000">
              <a:spcAft>
                <a:spcPts val="422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Ошибки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Использовать что-то другое. Что?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Надо как-то увеличить производительность Сенгера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Shape 1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методы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6" name="TextShape 2"/>
          <p:cNvSpPr txBox="1"/>
          <p:nvPr/>
        </p:nvSpPr>
        <p:spPr>
          <a:xfrm>
            <a:off x="1620000" y="1008000"/>
            <a:ext cx="8100000" cy="41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Проект «Геном человека»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Государственный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3 млрд. долларов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Клонирование → метод дробовика → </a:t>
            </a: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метод Сенгера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15 лет с 1990, реально закончен в 2003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Проект Celera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Частный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300 млн. долларов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Метод дробовика → метод Сенгера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3 года с 1998 по 2001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Shape 1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методы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8" name="TextShape 2"/>
          <p:cNvSpPr txBox="1"/>
          <p:nvPr/>
        </p:nvSpPr>
        <p:spPr>
          <a:xfrm>
            <a:off x="1620000" y="1008000"/>
            <a:ext cx="8100000" cy="41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7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Основная идея — параллелизм реакций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Второе поколение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Пиросеквенирование — 2005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Illumina — 2006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SOLiD — 2005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Helicos — 2003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Ion Torrent — 2010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Третье поколение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PacBio — 2011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Nanopore — 2012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Shape 1"/>
          <p:cNvSpPr txBox="1"/>
          <p:nvPr/>
        </p:nvSpPr>
        <p:spPr>
          <a:xfrm>
            <a:off x="144000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пиросеквенирование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60" name="TextShape 2"/>
          <p:cNvSpPr txBox="1"/>
          <p:nvPr/>
        </p:nvSpPr>
        <p:spPr>
          <a:xfrm>
            <a:off x="1620000" y="1008000"/>
            <a:ext cx="8100000" cy="41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Основная идея — при присоединении нуклеотида образуется пирофосфат, который можно засечь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Минусы — одинаковые нуклеотиды подряд вносят погрешность в распознавание длины такого участка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61" name="" descr=""/>
          <p:cNvPicPr/>
          <p:nvPr/>
        </p:nvPicPr>
        <p:blipFill>
          <a:blip r:embed="rId1"/>
          <a:stretch/>
        </p:blipFill>
        <p:spPr>
          <a:xfrm>
            <a:off x="2100960" y="1728000"/>
            <a:ext cx="6467040" cy="2390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Shape 1"/>
          <p:cNvSpPr txBox="1"/>
          <p:nvPr/>
        </p:nvSpPr>
        <p:spPr>
          <a:xfrm>
            <a:off x="144000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Секвенирование: Illumina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63" name="TextShape 2"/>
          <p:cNvSpPr txBox="1"/>
          <p:nvPr/>
        </p:nvSpPr>
        <p:spPr>
          <a:xfrm>
            <a:off x="1620000" y="1008000"/>
            <a:ext cx="8100000" cy="410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55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Основная идея — меченные нуклеотиды, крутая камера и лазер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Фрагментирование ~200-600 нуклеотидов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Пришивание адаптеров на концы фрагментов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Иммобилизация фрагментов на твердой подложке с праймером, комплементарным адаптеру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Амплификация каждого фрагмента — копирование, получаются точки с множеством одинаковых фрагментов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Количество циклов равное желаемой длине прочитанного фрагмента ~100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Подать ферменты + меченные нуклеотиды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Бахнуть лазером и сфотографировать подложку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Промыть остатки чего либо, кроме фрагментов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Минусы — к концу чтения падает качество (вероятность правильного определения нуклеотида)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3646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2020-02-26T04:04:55Z</dcterms:created>
  <dc:creator/>
  <dc:description/>
  <dc:language>ru-RU</dc:language>
  <cp:lastModifiedBy/>
  <dcterms:modified xsi:type="dcterms:W3CDTF">2021-03-26T15:25:07Z</dcterms:modified>
  <cp:revision>113</cp:revision>
  <dc:subject/>
  <dc:title>DNA</dc:title>
</cp:coreProperties>
</file>